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20"/>
  </p:notesMasterIdLst>
  <p:sldIdLst>
    <p:sldId id="273" r:id="rId3"/>
    <p:sldId id="275" r:id="rId4"/>
    <p:sldId id="293" r:id="rId5"/>
    <p:sldId id="294" r:id="rId6"/>
    <p:sldId id="280" r:id="rId7"/>
    <p:sldId id="296" r:id="rId8"/>
    <p:sldId id="297" r:id="rId9"/>
    <p:sldId id="298" r:id="rId10"/>
    <p:sldId id="288" r:id="rId11"/>
    <p:sldId id="300" r:id="rId12"/>
    <p:sldId id="301" r:id="rId13"/>
    <p:sldId id="302" r:id="rId14"/>
    <p:sldId id="303" r:id="rId15"/>
    <p:sldId id="304" r:id="rId16"/>
    <p:sldId id="305" r:id="rId17"/>
    <p:sldId id="289" r:id="rId18"/>
    <p:sldId id="279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93" userDrawn="1">
          <p15:clr>
            <a:srgbClr val="A4A3A4"/>
          </p15:clr>
        </p15:guide>
        <p15:guide id="2" pos="7265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5B6"/>
    <a:srgbClr val="BDD7EE"/>
    <a:srgbClr val="9DC3E6"/>
    <a:srgbClr val="F0F3FA"/>
    <a:srgbClr val="2F5597"/>
    <a:srgbClr val="8497B0"/>
    <a:srgbClr val="767171"/>
    <a:srgbClr val="B4C7E7"/>
    <a:srgbClr val="8FAADC"/>
    <a:srgbClr val="DEEB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1" d="100"/>
          <a:sy n="81" d="100"/>
        </p:scale>
        <p:origin x="725" y="67"/>
      </p:cViewPr>
      <p:guideLst>
        <p:guide pos="393"/>
        <p:guide pos="7265"/>
        <p:guide orient="horz" pos="648"/>
        <p:guide orient="horz" pos="712"/>
        <p:guide orient="horz" pos="3929"/>
        <p:guide orient="horz" pos="3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ED7646-5325-4F76-A0CA-1A64A574BBA6}" type="datetimeFigureOut">
              <a:rPr lang="zh-CN" altLang="en-US" smtClean="0"/>
              <a:t>2021/7/1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69123-6075-4FCE-8707-DD2B5FA7CD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0939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DB992114-ED40-4731-8519-BC86673DEB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4939" t="-331" r="309" b="27609"/>
          <a:stretch/>
        </p:blipFill>
        <p:spPr>
          <a:xfrm>
            <a:off x="0" y="4925961"/>
            <a:ext cx="2251587" cy="193203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2632117-98F0-4A36-83F4-CF5F94B721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87598" y="2130199"/>
            <a:ext cx="6105427" cy="1130146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单击此处</a:t>
            </a:r>
            <a:br>
              <a:rPr lang="en-US" altLang="zh-CN" dirty="0"/>
            </a:br>
            <a:r>
              <a:rPr lang="zh-CN" altLang="en-US" dirty="0"/>
              <a:t>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73EE564-7B9D-4A8B-8B80-A793C8E2771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87599" y="3978670"/>
            <a:ext cx="2768863" cy="281576"/>
          </a:xfrm>
        </p:spPr>
        <p:txBody>
          <a:bodyPr>
            <a:normAutofit/>
          </a:bodyPr>
          <a:lstStyle>
            <a:lvl1pPr marL="0" indent="0" algn="l">
              <a:buNone/>
              <a:defRPr sz="15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单击此处编辑姓名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任意多边形 25">
            <a:extLst>
              <a:ext uri="{FF2B5EF4-FFF2-40B4-BE49-F238E27FC236}">
                <a16:creationId xmlns:a16="http://schemas.microsoft.com/office/drawing/2014/main" id="{E3BF4688-6835-4793-A084-3A5F745D31CD}"/>
              </a:ext>
            </a:extLst>
          </p:cNvPr>
          <p:cNvSpPr/>
          <p:nvPr userDrawn="1"/>
        </p:nvSpPr>
        <p:spPr>
          <a:xfrm rot="10800000">
            <a:off x="3270515" y="1130300"/>
            <a:ext cx="8249973" cy="4597081"/>
          </a:xfrm>
          <a:custGeom>
            <a:avLst/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363957 h 4508626"/>
              <a:gd name="connsiteX4" fmla="*/ 6762786 w 6826313"/>
              <a:gd name="connsiteY4" fmla="*/ 1876457 h 4508626"/>
              <a:gd name="connsiteX5" fmla="*/ 0 w 6826313"/>
              <a:gd name="connsiteY5" fmla="*/ 0 h 4508626"/>
              <a:gd name="connsiteX6" fmla="*/ 6826313 w 6826313"/>
              <a:gd name="connsiteY6" fmla="*/ 0 h 4508626"/>
              <a:gd name="connsiteX7" fmla="*/ 6826313 w 6826313"/>
              <a:gd name="connsiteY7" fmla="*/ 959382 h 4508626"/>
              <a:gd name="connsiteX8" fmla="*/ 6762786 w 6826313"/>
              <a:gd name="connsiteY8" fmla="*/ 959382 h 4508626"/>
              <a:gd name="connsiteX9" fmla="*/ 6762786 w 6826313"/>
              <a:gd name="connsiteY9" fmla="*/ 63527 h 4508626"/>
              <a:gd name="connsiteX10" fmla="*/ 63527 w 6826313"/>
              <a:gd name="connsiteY10" fmla="*/ 63527 h 4508626"/>
              <a:gd name="connsiteX11" fmla="*/ 63527 w 6826313"/>
              <a:gd name="connsiteY11" fmla="*/ 4445099 h 4508626"/>
              <a:gd name="connsiteX12" fmla="*/ 6762786 w 6826313"/>
              <a:gd name="connsiteY12" fmla="*/ 4445099 h 4508626"/>
              <a:gd name="connsiteX13" fmla="*/ 6762786 w 6826313"/>
              <a:gd name="connsiteY13" fmla="*/ 3756057 h 4508626"/>
              <a:gd name="connsiteX14" fmla="*/ 6826313 w 6826313"/>
              <a:gd name="connsiteY14" fmla="*/ 3756057 h 4508626"/>
              <a:gd name="connsiteX15" fmla="*/ 6826313 w 6826313"/>
              <a:gd name="connsiteY15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401324 h 4508626"/>
              <a:gd name="connsiteX3" fmla="*/ 6762786 w 6826313"/>
              <a:gd name="connsiteY3" fmla="*/ 2363957 h 4508626"/>
              <a:gd name="connsiteX4" fmla="*/ 6762786 w 6826313"/>
              <a:gd name="connsiteY4" fmla="*/ 1876457 h 4508626"/>
              <a:gd name="connsiteX5" fmla="*/ 0 w 6826313"/>
              <a:gd name="connsiteY5" fmla="*/ 0 h 4508626"/>
              <a:gd name="connsiteX6" fmla="*/ 6826313 w 6826313"/>
              <a:gd name="connsiteY6" fmla="*/ 0 h 4508626"/>
              <a:gd name="connsiteX7" fmla="*/ 6826313 w 6826313"/>
              <a:gd name="connsiteY7" fmla="*/ 959382 h 4508626"/>
              <a:gd name="connsiteX8" fmla="*/ 6762786 w 6826313"/>
              <a:gd name="connsiteY8" fmla="*/ 959382 h 4508626"/>
              <a:gd name="connsiteX9" fmla="*/ 6762786 w 6826313"/>
              <a:gd name="connsiteY9" fmla="*/ 63527 h 4508626"/>
              <a:gd name="connsiteX10" fmla="*/ 63527 w 6826313"/>
              <a:gd name="connsiteY10" fmla="*/ 63527 h 4508626"/>
              <a:gd name="connsiteX11" fmla="*/ 63527 w 6826313"/>
              <a:gd name="connsiteY11" fmla="*/ 4445099 h 4508626"/>
              <a:gd name="connsiteX12" fmla="*/ 6762786 w 6826313"/>
              <a:gd name="connsiteY12" fmla="*/ 4445099 h 4508626"/>
              <a:gd name="connsiteX13" fmla="*/ 6762786 w 6826313"/>
              <a:gd name="connsiteY13" fmla="*/ 3756057 h 4508626"/>
              <a:gd name="connsiteX14" fmla="*/ 6826313 w 6826313"/>
              <a:gd name="connsiteY14" fmla="*/ 3756057 h 4508626"/>
              <a:gd name="connsiteX15" fmla="*/ 6826313 w 6826313"/>
              <a:gd name="connsiteY15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401324 h 4508626"/>
              <a:gd name="connsiteX3" fmla="*/ 6762786 w 6826313"/>
              <a:gd name="connsiteY3" fmla="*/ 2363957 h 4508626"/>
              <a:gd name="connsiteX4" fmla="*/ 6762786 w 6826313"/>
              <a:gd name="connsiteY4" fmla="*/ 1876457 h 4508626"/>
              <a:gd name="connsiteX5" fmla="*/ 0 w 6826313"/>
              <a:gd name="connsiteY5" fmla="*/ 0 h 4508626"/>
              <a:gd name="connsiteX6" fmla="*/ 6826313 w 6826313"/>
              <a:gd name="connsiteY6" fmla="*/ 0 h 4508626"/>
              <a:gd name="connsiteX7" fmla="*/ 6826313 w 6826313"/>
              <a:gd name="connsiteY7" fmla="*/ 959382 h 4508626"/>
              <a:gd name="connsiteX8" fmla="*/ 6762786 w 6826313"/>
              <a:gd name="connsiteY8" fmla="*/ 959382 h 4508626"/>
              <a:gd name="connsiteX9" fmla="*/ 6762786 w 6826313"/>
              <a:gd name="connsiteY9" fmla="*/ 63527 h 4508626"/>
              <a:gd name="connsiteX10" fmla="*/ 63527 w 6826313"/>
              <a:gd name="connsiteY10" fmla="*/ 63527 h 4508626"/>
              <a:gd name="connsiteX11" fmla="*/ 63527 w 6826313"/>
              <a:gd name="connsiteY11" fmla="*/ 4445099 h 4508626"/>
              <a:gd name="connsiteX12" fmla="*/ 6762786 w 6826313"/>
              <a:gd name="connsiteY12" fmla="*/ 4445099 h 4508626"/>
              <a:gd name="connsiteX13" fmla="*/ 6762786 w 6826313"/>
              <a:gd name="connsiteY13" fmla="*/ 3544311 h 4508626"/>
              <a:gd name="connsiteX14" fmla="*/ 6826313 w 6826313"/>
              <a:gd name="connsiteY14" fmla="*/ 3756057 h 4508626"/>
              <a:gd name="connsiteX15" fmla="*/ 6826313 w 6826313"/>
              <a:gd name="connsiteY15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401324 h 4508626"/>
              <a:gd name="connsiteX3" fmla="*/ 6762786 w 6826313"/>
              <a:gd name="connsiteY3" fmla="*/ 2363957 h 4508626"/>
              <a:gd name="connsiteX4" fmla="*/ 6762786 w 6826313"/>
              <a:gd name="connsiteY4" fmla="*/ 1876457 h 4508626"/>
              <a:gd name="connsiteX5" fmla="*/ 0 w 6826313"/>
              <a:gd name="connsiteY5" fmla="*/ 0 h 4508626"/>
              <a:gd name="connsiteX6" fmla="*/ 6826313 w 6826313"/>
              <a:gd name="connsiteY6" fmla="*/ 0 h 4508626"/>
              <a:gd name="connsiteX7" fmla="*/ 6826313 w 6826313"/>
              <a:gd name="connsiteY7" fmla="*/ 959382 h 4508626"/>
              <a:gd name="connsiteX8" fmla="*/ 6762786 w 6826313"/>
              <a:gd name="connsiteY8" fmla="*/ 959382 h 4508626"/>
              <a:gd name="connsiteX9" fmla="*/ 6762786 w 6826313"/>
              <a:gd name="connsiteY9" fmla="*/ 63527 h 4508626"/>
              <a:gd name="connsiteX10" fmla="*/ 63527 w 6826313"/>
              <a:gd name="connsiteY10" fmla="*/ 63527 h 4508626"/>
              <a:gd name="connsiteX11" fmla="*/ 63527 w 6826313"/>
              <a:gd name="connsiteY11" fmla="*/ 4445099 h 4508626"/>
              <a:gd name="connsiteX12" fmla="*/ 6762786 w 6826313"/>
              <a:gd name="connsiteY12" fmla="*/ 4445099 h 4508626"/>
              <a:gd name="connsiteX13" fmla="*/ 6762786 w 6826313"/>
              <a:gd name="connsiteY13" fmla="*/ 3544311 h 4508626"/>
              <a:gd name="connsiteX14" fmla="*/ 6821059 w 6826313"/>
              <a:gd name="connsiteY14" fmla="*/ 3600361 h 4508626"/>
              <a:gd name="connsiteX15" fmla="*/ 6826313 w 6826313"/>
              <a:gd name="connsiteY15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26313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401324"/>
                </a:lnTo>
                <a:cubicBezTo>
                  <a:pt x="6805137" y="2401324"/>
                  <a:pt x="6783962" y="2363957"/>
                  <a:pt x="6762786" y="2363957"/>
                </a:cubicBezTo>
                <a:lnTo>
                  <a:pt x="6762786" y="1876457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544311"/>
                </a:lnTo>
                <a:lnTo>
                  <a:pt x="6821059" y="3600361"/>
                </a:lnTo>
                <a:cubicBezTo>
                  <a:pt x="6822810" y="3903116"/>
                  <a:pt x="6824562" y="4205871"/>
                  <a:pt x="6826313" y="4508626"/>
                </a:cubicBezTo>
                <a:lnTo>
                  <a:pt x="0" y="45086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8551DECD-15BC-4C0A-80F6-76F156BB6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813" y="626314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E9CA52C5-337B-4622-8283-E3A3B177134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89559" y="4369292"/>
            <a:ext cx="2766903" cy="317669"/>
          </a:xfrm>
        </p:spPr>
        <p:txBody>
          <a:bodyPr/>
          <a:lstStyle>
            <a:lvl1pPr marL="0" indent="0">
              <a:buNone/>
              <a:defRPr sz="1500" b="0"/>
            </a:lvl1pPr>
          </a:lstStyle>
          <a:p>
            <a:pPr lvl="0"/>
            <a:r>
              <a:rPr lang="zh-CN" altLang="en-US" dirty="0"/>
              <a:t>单击此处编辑单位或日期</a:t>
            </a:r>
          </a:p>
        </p:txBody>
      </p:sp>
    </p:spTree>
    <p:extLst>
      <p:ext uri="{BB962C8B-B14F-4D97-AF65-F5344CB8AC3E}">
        <p14:creationId xmlns:p14="http://schemas.microsoft.com/office/powerpoint/2010/main" val="12060495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目录板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583616A-7242-4BFF-BA46-DB13FBA1D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3193"/>
          <a:stretch/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2219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583616A-7242-4BFF-BA46-DB13FBA1DC0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3193"/>
          <a:stretch/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BFCAD8C-B2EE-47AA-A13D-C93FF222D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2891770"/>
            <a:ext cx="4588562" cy="53723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79C821-1C8E-4984-8FEA-350D3D9398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0" y="3618502"/>
            <a:ext cx="4588562" cy="1019485"/>
          </a:xfrm>
        </p:spPr>
        <p:txBody>
          <a:bodyPr>
            <a:normAutofit/>
          </a:bodyPr>
          <a:lstStyle>
            <a:lvl1pPr marL="0" indent="0">
              <a:buNone/>
              <a:defRPr sz="1400" b="0">
                <a:solidFill>
                  <a:schemeClr val="tx1">
                    <a:tint val="7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2821022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F92E8AD-222C-4F2E-B1D7-06F533CDFE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3193"/>
          <a:stretch/>
        </p:blipFill>
        <p:spPr>
          <a:xfrm>
            <a:off x="11028320" y="4809503"/>
            <a:ext cx="1163680" cy="2048497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FD86EAB-799C-48D8-A626-1238E7BAEE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0" name="标题 9">
            <a:extLst>
              <a:ext uri="{FF2B5EF4-FFF2-40B4-BE49-F238E27FC236}">
                <a16:creationId xmlns:a16="http://schemas.microsoft.com/office/drawing/2014/main" id="{8E06138A-85BB-49F5-8761-06B5BFC3D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4" name="日期占位符 13">
            <a:extLst>
              <a:ext uri="{FF2B5EF4-FFF2-40B4-BE49-F238E27FC236}">
                <a16:creationId xmlns:a16="http://schemas.microsoft.com/office/drawing/2014/main" id="{7B90659C-20C2-4B5C-A089-FBE0235743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5" name="页脚占位符 14">
            <a:extLst>
              <a:ext uri="{FF2B5EF4-FFF2-40B4-BE49-F238E27FC236}">
                <a16:creationId xmlns:a16="http://schemas.microsoft.com/office/drawing/2014/main" id="{A8F0C632-737C-468D-90C3-CE96159B4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6" name="灯片编号占位符 15">
            <a:extLst>
              <a:ext uri="{FF2B5EF4-FFF2-40B4-BE49-F238E27FC236}">
                <a16:creationId xmlns:a16="http://schemas.microsoft.com/office/drawing/2014/main" id="{F01F0AD1-51C8-4255-ADDC-C3B3EC7E6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14884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232DA3F0-8DFE-413D-A4CD-ACBCCC3E504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3193"/>
          <a:stretch/>
        </p:blipFill>
        <p:spPr>
          <a:xfrm>
            <a:off x="11028320" y="4809503"/>
            <a:ext cx="1163680" cy="204849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6ACB8BB-85F6-453C-B8E9-61765BEDB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0DA26C3-8EBD-47D3-BF15-1DD3A2277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3986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D74DEA1-D229-48A9-B341-176E8047AF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r="43193"/>
          <a:stretch/>
        </p:blipFill>
        <p:spPr>
          <a:xfrm>
            <a:off x="9237869" y="1052513"/>
            <a:ext cx="2954132" cy="5200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139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44B17046-9304-411D-B136-6CE1E21D4605}"/>
              </a:ext>
            </a:extLst>
          </p:cNvPr>
          <p:cNvGrpSpPr/>
          <p:nvPr userDrawn="1"/>
        </p:nvGrpSpPr>
        <p:grpSpPr>
          <a:xfrm rot="19976833">
            <a:off x="677043" y="138257"/>
            <a:ext cx="6581166" cy="6581166"/>
            <a:chOff x="1337912" y="7055318"/>
            <a:chExt cx="4273616" cy="4273616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27ADD4D-B4CA-4B1C-8609-2D6450D38F7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21" t="2701" r="2778" b="2973"/>
            <a:stretch/>
          </p:blipFill>
          <p:spPr>
            <a:xfrm>
              <a:off x="1337912" y="7064942"/>
              <a:ext cx="4273616" cy="4254367"/>
            </a:xfrm>
            <a:prstGeom prst="ellipse">
              <a:avLst/>
            </a:prstGeom>
          </p:spPr>
        </p:pic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1C7322A-E331-484E-9E5E-D88857E4C822}"/>
                </a:ext>
              </a:extLst>
            </p:cNvPr>
            <p:cNvSpPr/>
            <p:nvPr userDrawn="1"/>
          </p:nvSpPr>
          <p:spPr>
            <a:xfrm>
              <a:off x="1337912" y="7055317"/>
              <a:ext cx="4273616" cy="4273616"/>
            </a:xfrm>
            <a:prstGeom prst="ellipse">
              <a:avLst/>
            </a:prstGeom>
            <a:solidFill>
              <a:schemeClr val="bg1">
                <a:alpha val="94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F2632117-98F0-4A36-83F4-CF5F94B721A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87598" y="2391494"/>
            <a:ext cx="5134992" cy="719861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 dirty="0"/>
              <a:t>恳请指正</a:t>
            </a:r>
          </a:p>
        </p:txBody>
      </p:sp>
      <p:sp>
        <p:nvSpPr>
          <p:cNvPr id="9" name="任意多边形 25">
            <a:extLst>
              <a:ext uri="{FF2B5EF4-FFF2-40B4-BE49-F238E27FC236}">
                <a16:creationId xmlns:a16="http://schemas.microsoft.com/office/drawing/2014/main" id="{E3BF4688-6835-4793-A084-3A5F745D31CD}"/>
              </a:ext>
            </a:extLst>
          </p:cNvPr>
          <p:cNvSpPr/>
          <p:nvPr userDrawn="1"/>
        </p:nvSpPr>
        <p:spPr>
          <a:xfrm rot="10800000">
            <a:off x="3262047" y="1130300"/>
            <a:ext cx="8258441" cy="4597081"/>
          </a:xfrm>
          <a:custGeom>
            <a:avLst/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476058 h 4508626"/>
              <a:gd name="connsiteX3" fmla="*/ 6762786 w 6826313"/>
              <a:gd name="connsiteY3" fmla="*/ 2139756 h 4508626"/>
              <a:gd name="connsiteX4" fmla="*/ 6762786 w 6826313"/>
              <a:gd name="connsiteY4" fmla="*/ 1876457 h 4508626"/>
              <a:gd name="connsiteX5" fmla="*/ 0 w 6826313"/>
              <a:gd name="connsiteY5" fmla="*/ 0 h 4508626"/>
              <a:gd name="connsiteX6" fmla="*/ 6826313 w 6826313"/>
              <a:gd name="connsiteY6" fmla="*/ 0 h 4508626"/>
              <a:gd name="connsiteX7" fmla="*/ 6826313 w 6826313"/>
              <a:gd name="connsiteY7" fmla="*/ 959382 h 4508626"/>
              <a:gd name="connsiteX8" fmla="*/ 6762786 w 6826313"/>
              <a:gd name="connsiteY8" fmla="*/ 959382 h 4508626"/>
              <a:gd name="connsiteX9" fmla="*/ 6762786 w 6826313"/>
              <a:gd name="connsiteY9" fmla="*/ 63527 h 4508626"/>
              <a:gd name="connsiteX10" fmla="*/ 63527 w 6826313"/>
              <a:gd name="connsiteY10" fmla="*/ 63527 h 4508626"/>
              <a:gd name="connsiteX11" fmla="*/ 63527 w 6826313"/>
              <a:gd name="connsiteY11" fmla="*/ 4445099 h 4508626"/>
              <a:gd name="connsiteX12" fmla="*/ 6762786 w 6826313"/>
              <a:gd name="connsiteY12" fmla="*/ 4445099 h 4508626"/>
              <a:gd name="connsiteX13" fmla="*/ 6762786 w 6826313"/>
              <a:gd name="connsiteY13" fmla="*/ 3756057 h 4508626"/>
              <a:gd name="connsiteX14" fmla="*/ 6826313 w 6826313"/>
              <a:gd name="connsiteY14" fmla="*/ 3756057 h 4508626"/>
              <a:gd name="connsiteX15" fmla="*/ 6826313 w 6826313"/>
              <a:gd name="connsiteY15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476058 h 4508626"/>
              <a:gd name="connsiteX3" fmla="*/ 6762786 w 6826313"/>
              <a:gd name="connsiteY3" fmla="*/ 2455298 h 4508626"/>
              <a:gd name="connsiteX4" fmla="*/ 6762786 w 6826313"/>
              <a:gd name="connsiteY4" fmla="*/ 1876457 h 4508626"/>
              <a:gd name="connsiteX5" fmla="*/ 0 w 6826313"/>
              <a:gd name="connsiteY5" fmla="*/ 0 h 4508626"/>
              <a:gd name="connsiteX6" fmla="*/ 6826313 w 6826313"/>
              <a:gd name="connsiteY6" fmla="*/ 0 h 4508626"/>
              <a:gd name="connsiteX7" fmla="*/ 6826313 w 6826313"/>
              <a:gd name="connsiteY7" fmla="*/ 959382 h 4508626"/>
              <a:gd name="connsiteX8" fmla="*/ 6762786 w 6826313"/>
              <a:gd name="connsiteY8" fmla="*/ 959382 h 4508626"/>
              <a:gd name="connsiteX9" fmla="*/ 6762786 w 6826313"/>
              <a:gd name="connsiteY9" fmla="*/ 63527 h 4508626"/>
              <a:gd name="connsiteX10" fmla="*/ 63527 w 6826313"/>
              <a:gd name="connsiteY10" fmla="*/ 63527 h 4508626"/>
              <a:gd name="connsiteX11" fmla="*/ 63527 w 6826313"/>
              <a:gd name="connsiteY11" fmla="*/ 4445099 h 4508626"/>
              <a:gd name="connsiteX12" fmla="*/ 6762786 w 6826313"/>
              <a:gd name="connsiteY12" fmla="*/ 4445099 h 4508626"/>
              <a:gd name="connsiteX13" fmla="*/ 6762786 w 6826313"/>
              <a:gd name="connsiteY13" fmla="*/ 3756057 h 4508626"/>
              <a:gd name="connsiteX14" fmla="*/ 6826313 w 6826313"/>
              <a:gd name="connsiteY14" fmla="*/ 3756057 h 4508626"/>
              <a:gd name="connsiteX15" fmla="*/ 6826313 w 6826313"/>
              <a:gd name="connsiteY15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476058 h 4508626"/>
              <a:gd name="connsiteX3" fmla="*/ 6762786 w 6826313"/>
              <a:gd name="connsiteY3" fmla="*/ 2476058 h 4508626"/>
              <a:gd name="connsiteX4" fmla="*/ 6762786 w 6826313"/>
              <a:gd name="connsiteY4" fmla="*/ 1876457 h 4508626"/>
              <a:gd name="connsiteX5" fmla="*/ 0 w 6826313"/>
              <a:gd name="connsiteY5" fmla="*/ 0 h 4508626"/>
              <a:gd name="connsiteX6" fmla="*/ 6826313 w 6826313"/>
              <a:gd name="connsiteY6" fmla="*/ 0 h 4508626"/>
              <a:gd name="connsiteX7" fmla="*/ 6826313 w 6826313"/>
              <a:gd name="connsiteY7" fmla="*/ 959382 h 4508626"/>
              <a:gd name="connsiteX8" fmla="*/ 6762786 w 6826313"/>
              <a:gd name="connsiteY8" fmla="*/ 959382 h 4508626"/>
              <a:gd name="connsiteX9" fmla="*/ 6762786 w 6826313"/>
              <a:gd name="connsiteY9" fmla="*/ 63527 h 4508626"/>
              <a:gd name="connsiteX10" fmla="*/ 63527 w 6826313"/>
              <a:gd name="connsiteY10" fmla="*/ 63527 h 4508626"/>
              <a:gd name="connsiteX11" fmla="*/ 63527 w 6826313"/>
              <a:gd name="connsiteY11" fmla="*/ 4445099 h 4508626"/>
              <a:gd name="connsiteX12" fmla="*/ 6762786 w 6826313"/>
              <a:gd name="connsiteY12" fmla="*/ 4445099 h 4508626"/>
              <a:gd name="connsiteX13" fmla="*/ 6762786 w 6826313"/>
              <a:gd name="connsiteY13" fmla="*/ 3756057 h 4508626"/>
              <a:gd name="connsiteX14" fmla="*/ 6826313 w 6826313"/>
              <a:gd name="connsiteY14" fmla="*/ 3756057 h 4508626"/>
              <a:gd name="connsiteX15" fmla="*/ 6826313 w 6826313"/>
              <a:gd name="connsiteY15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476058 h 4508626"/>
              <a:gd name="connsiteX3" fmla="*/ 6762786 w 6826313"/>
              <a:gd name="connsiteY3" fmla="*/ 2476058 h 4508626"/>
              <a:gd name="connsiteX4" fmla="*/ 6762786 w 6826313"/>
              <a:gd name="connsiteY4" fmla="*/ 1876457 h 4508626"/>
              <a:gd name="connsiteX5" fmla="*/ 0 w 6826313"/>
              <a:gd name="connsiteY5" fmla="*/ 0 h 4508626"/>
              <a:gd name="connsiteX6" fmla="*/ 6826313 w 6826313"/>
              <a:gd name="connsiteY6" fmla="*/ 0 h 4508626"/>
              <a:gd name="connsiteX7" fmla="*/ 6826313 w 6826313"/>
              <a:gd name="connsiteY7" fmla="*/ 959382 h 4508626"/>
              <a:gd name="connsiteX8" fmla="*/ 6762786 w 6826313"/>
              <a:gd name="connsiteY8" fmla="*/ 959382 h 4508626"/>
              <a:gd name="connsiteX9" fmla="*/ 6762786 w 6826313"/>
              <a:gd name="connsiteY9" fmla="*/ 63527 h 4508626"/>
              <a:gd name="connsiteX10" fmla="*/ 63527 w 6826313"/>
              <a:gd name="connsiteY10" fmla="*/ 63527 h 4508626"/>
              <a:gd name="connsiteX11" fmla="*/ 63527 w 6826313"/>
              <a:gd name="connsiteY11" fmla="*/ 4445099 h 4508626"/>
              <a:gd name="connsiteX12" fmla="*/ 6762786 w 6826313"/>
              <a:gd name="connsiteY12" fmla="*/ 4445099 h 4508626"/>
              <a:gd name="connsiteX13" fmla="*/ 6762786 w 6826313"/>
              <a:gd name="connsiteY13" fmla="*/ 3403147 h 4508626"/>
              <a:gd name="connsiteX14" fmla="*/ 6826313 w 6826313"/>
              <a:gd name="connsiteY14" fmla="*/ 3756057 h 4508626"/>
              <a:gd name="connsiteX15" fmla="*/ 6826313 w 6826313"/>
              <a:gd name="connsiteY15" fmla="*/ 4508626 h 4508626"/>
              <a:gd name="connsiteX16" fmla="*/ 0 w 6826313"/>
              <a:gd name="connsiteY16" fmla="*/ 4508626 h 4508626"/>
              <a:gd name="connsiteX17" fmla="*/ 0 w 6826313"/>
              <a:gd name="connsiteY17" fmla="*/ 0 h 4508626"/>
              <a:gd name="connsiteX0" fmla="*/ 6762786 w 6829816"/>
              <a:gd name="connsiteY0" fmla="*/ 1876457 h 4508626"/>
              <a:gd name="connsiteX1" fmla="*/ 6826313 w 6829816"/>
              <a:gd name="connsiteY1" fmla="*/ 1876457 h 4508626"/>
              <a:gd name="connsiteX2" fmla="*/ 6826313 w 6829816"/>
              <a:gd name="connsiteY2" fmla="*/ 2476058 h 4508626"/>
              <a:gd name="connsiteX3" fmla="*/ 6762786 w 6829816"/>
              <a:gd name="connsiteY3" fmla="*/ 2476058 h 4508626"/>
              <a:gd name="connsiteX4" fmla="*/ 6762786 w 6829816"/>
              <a:gd name="connsiteY4" fmla="*/ 1876457 h 4508626"/>
              <a:gd name="connsiteX5" fmla="*/ 0 w 6829816"/>
              <a:gd name="connsiteY5" fmla="*/ 0 h 4508626"/>
              <a:gd name="connsiteX6" fmla="*/ 6826313 w 6829816"/>
              <a:gd name="connsiteY6" fmla="*/ 0 h 4508626"/>
              <a:gd name="connsiteX7" fmla="*/ 6826313 w 6829816"/>
              <a:gd name="connsiteY7" fmla="*/ 959382 h 4508626"/>
              <a:gd name="connsiteX8" fmla="*/ 6762786 w 6829816"/>
              <a:gd name="connsiteY8" fmla="*/ 959382 h 4508626"/>
              <a:gd name="connsiteX9" fmla="*/ 6762786 w 6829816"/>
              <a:gd name="connsiteY9" fmla="*/ 63527 h 4508626"/>
              <a:gd name="connsiteX10" fmla="*/ 63527 w 6829816"/>
              <a:gd name="connsiteY10" fmla="*/ 63527 h 4508626"/>
              <a:gd name="connsiteX11" fmla="*/ 63527 w 6829816"/>
              <a:gd name="connsiteY11" fmla="*/ 4445099 h 4508626"/>
              <a:gd name="connsiteX12" fmla="*/ 6762786 w 6829816"/>
              <a:gd name="connsiteY12" fmla="*/ 4445099 h 4508626"/>
              <a:gd name="connsiteX13" fmla="*/ 6762786 w 6829816"/>
              <a:gd name="connsiteY13" fmla="*/ 3403147 h 4508626"/>
              <a:gd name="connsiteX14" fmla="*/ 6829816 w 6829816"/>
              <a:gd name="connsiteY14" fmla="*/ 3415603 h 4508626"/>
              <a:gd name="connsiteX15" fmla="*/ 6826313 w 6829816"/>
              <a:gd name="connsiteY15" fmla="*/ 4508626 h 4508626"/>
              <a:gd name="connsiteX16" fmla="*/ 0 w 6829816"/>
              <a:gd name="connsiteY16" fmla="*/ 4508626 h 4508626"/>
              <a:gd name="connsiteX17" fmla="*/ 0 w 6829816"/>
              <a:gd name="connsiteY17" fmla="*/ 0 h 4508626"/>
              <a:gd name="connsiteX0" fmla="*/ 6762786 w 6833319"/>
              <a:gd name="connsiteY0" fmla="*/ 1876457 h 4508626"/>
              <a:gd name="connsiteX1" fmla="*/ 6826313 w 6833319"/>
              <a:gd name="connsiteY1" fmla="*/ 1876457 h 4508626"/>
              <a:gd name="connsiteX2" fmla="*/ 6826313 w 6833319"/>
              <a:gd name="connsiteY2" fmla="*/ 2476058 h 4508626"/>
              <a:gd name="connsiteX3" fmla="*/ 6762786 w 6833319"/>
              <a:gd name="connsiteY3" fmla="*/ 2476058 h 4508626"/>
              <a:gd name="connsiteX4" fmla="*/ 6762786 w 6833319"/>
              <a:gd name="connsiteY4" fmla="*/ 1876457 h 4508626"/>
              <a:gd name="connsiteX5" fmla="*/ 0 w 6833319"/>
              <a:gd name="connsiteY5" fmla="*/ 0 h 4508626"/>
              <a:gd name="connsiteX6" fmla="*/ 6826313 w 6833319"/>
              <a:gd name="connsiteY6" fmla="*/ 0 h 4508626"/>
              <a:gd name="connsiteX7" fmla="*/ 6826313 w 6833319"/>
              <a:gd name="connsiteY7" fmla="*/ 959382 h 4508626"/>
              <a:gd name="connsiteX8" fmla="*/ 6762786 w 6833319"/>
              <a:gd name="connsiteY8" fmla="*/ 959382 h 4508626"/>
              <a:gd name="connsiteX9" fmla="*/ 6762786 w 6833319"/>
              <a:gd name="connsiteY9" fmla="*/ 63527 h 4508626"/>
              <a:gd name="connsiteX10" fmla="*/ 63527 w 6833319"/>
              <a:gd name="connsiteY10" fmla="*/ 63527 h 4508626"/>
              <a:gd name="connsiteX11" fmla="*/ 63527 w 6833319"/>
              <a:gd name="connsiteY11" fmla="*/ 4445099 h 4508626"/>
              <a:gd name="connsiteX12" fmla="*/ 6762786 w 6833319"/>
              <a:gd name="connsiteY12" fmla="*/ 4445099 h 4508626"/>
              <a:gd name="connsiteX13" fmla="*/ 6762786 w 6833319"/>
              <a:gd name="connsiteY13" fmla="*/ 3403147 h 4508626"/>
              <a:gd name="connsiteX14" fmla="*/ 6833319 w 6833319"/>
              <a:gd name="connsiteY14" fmla="*/ 3394844 h 4508626"/>
              <a:gd name="connsiteX15" fmla="*/ 6826313 w 6833319"/>
              <a:gd name="connsiteY15" fmla="*/ 4508626 h 4508626"/>
              <a:gd name="connsiteX16" fmla="*/ 0 w 6833319"/>
              <a:gd name="connsiteY16" fmla="*/ 4508626 h 4508626"/>
              <a:gd name="connsiteX17" fmla="*/ 0 w 6833319"/>
              <a:gd name="connsiteY17" fmla="*/ 0 h 450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833319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476058"/>
                </a:lnTo>
                <a:lnTo>
                  <a:pt x="6762786" y="2476058"/>
                </a:lnTo>
                <a:lnTo>
                  <a:pt x="6762786" y="1876457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403147"/>
                </a:lnTo>
                <a:lnTo>
                  <a:pt x="6833319" y="3394844"/>
                </a:lnTo>
                <a:cubicBezTo>
                  <a:pt x="6832151" y="3759185"/>
                  <a:pt x="6827481" y="4144285"/>
                  <a:pt x="6826313" y="4508626"/>
                </a:cubicBezTo>
                <a:lnTo>
                  <a:pt x="0" y="450862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日期占位符 3">
            <a:extLst>
              <a:ext uri="{FF2B5EF4-FFF2-40B4-BE49-F238E27FC236}">
                <a16:creationId xmlns:a16="http://schemas.microsoft.com/office/drawing/2014/main" id="{8551DECD-15BC-4C0A-80F6-76F156BB653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813" y="6246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4" name="副标题 2">
            <a:extLst>
              <a:ext uri="{FF2B5EF4-FFF2-40B4-BE49-F238E27FC236}">
                <a16:creationId xmlns:a16="http://schemas.microsoft.com/office/drawing/2014/main" id="{4C688FBF-2A0C-4632-AF9F-6713460FB00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387599" y="3978669"/>
            <a:ext cx="2768863" cy="310527"/>
          </a:xfrm>
        </p:spPr>
        <p:txBody>
          <a:bodyPr>
            <a:normAutofit/>
          </a:bodyPr>
          <a:lstStyle>
            <a:lvl1pPr marL="0" indent="0" algn="l">
              <a:buNone/>
              <a:defRPr sz="1500" b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单击此处编辑姓名</a:t>
            </a:r>
          </a:p>
        </p:txBody>
      </p:sp>
      <p:sp>
        <p:nvSpPr>
          <p:cNvPr id="16" name="文本占位符 14">
            <a:extLst>
              <a:ext uri="{FF2B5EF4-FFF2-40B4-BE49-F238E27FC236}">
                <a16:creationId xmlns:a16="http://schemas.microsoft.com/office/drawing/2014/main" id="{9DB13493-7C30-464A-9249-522F799C65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389559" y="4369292"/>
            <a:ext cx="2766903" cy="317669"/>
          </a:xfrm>
        </p:spPr>
        <p:txBody>
          <a:bodyPr/>
          <a:lstStyle>
            <a:lvl1pPr marL="0" indent="0">
              <a:buNone/>
              <a:defRPr sz="1500" b="0"/>
            </a:lvl1pPr>
          </a:lstStyle>
          <a:p>
            <a:pPr lvl="0"/>
            <a:r>
              <a:rPr lang="zh-CN" altLang="en-US" dirty="0"/>
              <a:t>单击此处编辑单位或日期</a:t>
            </a:r>
          </a:p>
        </p:txBody>
      </p:sp>
    </p:spTree>
    <p:extLst>
      <p:ext uri="{BB962C8B-B14F-4D97-AF65-F5344CB8AC3E}">
        <p14:creationId xmlns:p14="http://schemas.microsoft.com/office/powerpoint/2010/main" val="4156800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467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3661151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AB9FBD5-DD5E-4C1E-8986-4627A5C5D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812" y="365126"/>
            <a:ext cx="10874375" cy="6873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2A2577-DA47-4160-BC2A-2FE9071C28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8812" y="1129287"/>
            <a:ext cx="10874375" cy="5040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A91089-BF8F-4E56-A1B6-06F86CB541D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58813" y="624637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229605-685D-4012-982E-4636CC644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238876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4FCB5C-D33B-4C49-8264-DA20307951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599" y="6238876"/>
            <a:ext cx="2922587" cy="37262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61D2E-5690-4C9D-A84F-76BBD1AD9F3C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C05F8A2-E411-4AC7-BBD1-15B446311D61}"/>
              </a:ext>
            </a:extLst>
          </p:cNvPr>
          <p:cNvCxnSpPr>
            <a:cxnSpLocks/>
          </p:cNvCxnSpPr>
          <p:nvPr userDrawn="1"/>
        </p:nvCxnSpPr>
        <p:spPr>
          <a:xfrm flipV="1">
            <a:off x="658813" y="1052514"/>
            <a:ext cx="10874375" cy="1"/>
          </a:xfrm>
          <a:prstGeom prst="line">
            <a:avLst/>
          </a:prstGeom>
          <a:ln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4990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1" r:id="rId3"/>
    <p:sldLayoutId id="2147483650" r:id="rId4"/>
    <p:sldLayoutId id="2147483654" r:id="rId5"/>
    <p:sldLayoutId id="2147483655" r:id="rId6"/>
    <p:sldLayoutId id="2147483658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j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352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.xml"/><Relationship Id="rId5" Type="http://schemas.openxmlformats.org/officeDocument/2006/relationships/image" Target="../media/image19.png"/><Relationship Id="rId4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011F0-81DA-4B01-9B8D-4025317321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2879" y="2130199"/>
            <a:ext cx="5354322" cy="1130146"/>
          </a:xfrm>
        </p:spPr>
        <p:txBody>
          <a:bodyPr/>
          <a:lstStyle/>
          <a:p>
            <a:r>
              <a:rPr lang="zh-CN" altLang="en-US" dirty="0"/>
              <a:t>编译原理课程设计</a:t>
            </a:r>
            <a:br>
              <a:rPr lang="en-US" altLang="zh-CN" dirty="0"/>
            </a:br>
            <a:r>
              <a:rPr lang="en-US" altLang="zh-CN" sz="3200" dirty="0"/>
              <a:t>《</a:t>
            </a:r>
            <a:r>
              <a:rPr lang="zh-CN" altLang="en-US" sz="3200" dirty="0"/>
              <a:t>类</a:t>
            </a:r>
            <a:r>
              <a:rPr lang="en-US" altLang="zh-CN" sz="3200" dirty="0"/>
              <a:t>C</a:t>
            </a:r>
            <a:r>
              <a:rPr lang="zh-CN" altLang="en-US" sz="3200" dirty="0"/>
              <a:t>语言编译器</a:t>
            </a:r>
            <a:r>
              <a:rPr lang="en-US" altLang="zh-CN" sz="3200" dirty="0"/>
              <a:t>》</a:t>
            </a:r>
            <a:endParaRPr lang="zh-CN" altLang="en-US" sz="3200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953639-FC4B-4031-B1B1-19E57E15BD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2879" y="3866910"/>
            <a:ext cx="2768863" cy="281576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汇报人：孔令百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14E736F-AE7A-4AEA-BD95-99593B2783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722879" y="4148486"/>
            <a:ext cx="2766903" cy="317669"/>
          </a:xfrm>
        </p:spPr>
        <p:txBody>
          <a:bodyPr/>
          <a:lstStyle/>
          <a:p>
            <a:r>
              <a:rPr lang="zh-CN" altLang="en-US" dirty="0"/>
              <a:t>同济大学计算机系</a:t>
            </a:r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8EA3240C-9179-4040-B1DF-8F4BD66FA91A}"/>
              </a:ext>
            </a:extLst>
          </p:cNvPr>
          <p:cNvSpPr txBox="1">
            <a:spLocks/>
          </p:cNvSpPr>
          <p:nvPr/>
        </p:nvSpPr>
        <p:spPr>
          <a:xfrm>
            <a:off x="2722879" y="4466155"/>
            <a:ext cx="2766903" cy="317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500" b="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2021.06.28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DA25B1B-E4AD-4D3C-8A51-A5A0216A2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1" y="1856662"/>
            <a:ext cx="2807366" cy="280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28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2"/>
    </mc:Choice>
    <mc:Fallback>
      <p:transition spd="slow" advTm="4302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 </a:t>
            </a:r>
            <a:r>
              <a:rPr lang="zh-CN" altLang="en-US" dirty="0"/>
              <a:t>关键技术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10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BD57D4-5FB9-4CEA-9C4A-3CBEF4DE5210}"/>
              </a:ext>
            </a:extLst>
          </p:cNvPr>
          <p:cNvSpPr txBox="1"/>
          <p:nvPr/>
        </p:nvSpPr>
        <p:spPr>
          <a:xfrm>
            <a:off x="658813" y="1310640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4.1 </a:t>
            </a:r>
            <a:r>
              <a:rPr lang="zh-CN" altLang="en-US" sz="2000" b="1" dirty="0"/>
              <a:t>多维数组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141F9A9-08D6-46F9-84C6-43927F299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2261" y="86872"/>
            <a:ext cx="3590925" cy="6524625"/>
          </a:xfrm>
          <a:prstGeom prst="rect">
            <a:avLst/>
          </a:prstGeom>
        </p:spPr>
      </p:pic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026AA4FE-1424-4C60-9116-4849276BE4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3820358"/>
              </p:ext>
            </p:extLst>
          </p:nvPr>
        </p:nvGraphicFramePr>
        <p:xfrm>
          <a:off x="236536" y="2164875"/>
          <a:ext cx="8876983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55900">
                  <a:extLst>
                    <a:ext uri="{9D8B030D-6E8A-4147-A177-3AD203B41FA5}">
                      <a16:colId xmlns:a16="http://schemas.microsoft.com/office/drawing/2014/main" val="1315521679"/>
                    </a:ext>
                  </a:extLst>
                </a:gridCol>
                <a:gridCol w="3114844">
                  <a:extLst>
                    <a:ext uri="{9D8B030D-6E8A-4147-A177-3AD203B41FA5}">
                      <a16:colId xmlns:a16="http://schemas.microsoft.com/office/drawing/2014/main" val="1569411467"/>
                    </a:ext>
                  </a:extLst>
                </a:gridCol>
                <a:gridCol w="4206239">
                  <a:extLst>
                    <a:ext uri="{9D8B030D-6E8A-4147-A177-3AD203B41FA5}">
                      <a16:colId xmlns:a16="http://schemas.microsoft.com/office/drawing/2014/main" val="41924771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zh-CN" altLang="en-US" dirty="0"/>
                        <a:t>源程序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中间代码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目标代码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98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int a[2][2];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+,$sp,16,$sp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add $sp,$sp,16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6637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a[1][1] = 1;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(=,1, ,T1)</a:t>
                      </a:r>
                    </a:p>
                    <a:p>
                      <a:r>
                        <a:rPr lang="en-US" altLang="zh-CN" dirty="0"/>
                        <a:t>(=,2, ,T2)</a:t>
                      </a:r>
                    </a:p>
                    <a:p>
                      <a:r>
                        <a:rPr lang="en-US" altLang="zh-CN" dirty="0"/>
                        <a:t>(*,T2,T1,T3)</a:t>
                      </a:r>
                    </a:p>
                    <a:p>
                      <a:r>
                        <a:rPr lang="en-US" altLang="zh-CN" dirty="0"/>
                        <a:t>(=,1, ,T4)</a:t>
                      </a:r>
                    </a:p>
                    <a:p>
                      <a:r>
                        <a:rPr lang="en-US" altLang="zh-CN" dirty="0"/>
                        <a:t>(+,T3,T4,T5)//</a:t>
                      </a:r>
                      <a:r>
                        <a:rPr lang="zh-CN" altLang="en-US" dirty="0"/>
                        <a:t>计算出</a:t>
                      </a:r>
                      <a:r>
                        <a:rPr lang="en-US" altLang="zh-CN" dirty="0"/>
                        <a:t>T5=3</a:t>
                      </a:r>
                    </a:p>
                    <a:p>
                      <a:r>
                        <a:rPr lang="en-US" altLang="zh-CN" dirty="0"/>
                        <a:t>([]=,1,T5,V0)//V0</a:t>
                      </a:r>
                      <a:r>
                        <a:rPr lang="zh-CN" altLang="en-US" dirty="0"/>
                        <a:t>加上偏移量为</a:t>
                      </a:r>
                      <a:r>
                        <a:rPr lang="en-US" altLang="zh-CN" dirty="0"/>
                        <a:t>V3</a:t>
                      </a:r>
                      <a:r>
                        <a:rPr lang="zh-CN" altLang="en-US" dirty="0"/>
                        <a:t>，即</a:t>
                      </a:r>
                      <a:r>
                        <a:rPr lang="en-US" altLang="zh-CN" dirty="0"/>
                        <a:t>a[1][1]</a:t>
                      </a:r>
                      <a:r>
                        <a:rPr lang="zh-CN" altLang="en-US" dirty="0"/>
                        <a:t>的地址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err="1"/>
                        <a:t>addi</a:t>
                      </a:r>
                      <a:r>
                        <a:rPr lang="en-US" altLang="zh-CN" dirty="0"/>
                        <a:t> $t8,$zero,1//</a:t>
                      </a:r>
                      <a:r>
                        <a:rPr lang="zh-CN" altLang="en-US" dirty="0"/>
                        <a:t>赋值</a:t>
                      </a:r>
                      <a:r>
                        <a:rPr lang="en-US" altLang="zh-CN" dirty="0"/>
                        <a:t>1</a:t>
                      </a:r>
                    </a:p>
                    <a:p>
                      <a:r>
                        <a:rPr lang="en-US" altLang="zh-CN" dirty="0" err="1"/>
                        <a:t>addi</a:t>
                      </a:r>
                      <a:r>
                        <a:rPr lang="en-US" altLang="zh-CN" dirty="0"/>
                        <a:t> $t9,$zero,3//</a:t>
                      </a:r>
                      <a:r>
                        <a:rPr lang="zh-CN" altLang="en-US" dirty="0"/>
                        <a:t>偏移地址</a:t>
                      </a:r>
                      <a:endParaRPr lang="en-US" altLang="zh-CN" dirty="0"/>
                    </a:p>
                    <a:p>
                      <a:r>
                        <a:rPr lang="en-US" altLang="zh-CN" dirty="0" err="1"/>
                        <a:t>sll</a:t>
                      </a:r>
                      <a:r>
                        <a:rPr lang="en-US" altLang="zh-CN" dirty="0"/>
                        <a:t> $t9,$t9,2//</a:t>
                      </a:r>
                      <a:r>
                        <a:rPr lang="zh-CN" altLang="en-US" dirty="0"/>
                        <a:t>一个</a:t>
                      </a:r>
                      <a:r>
                        <a:rPr lang="en-US" altLang="zh-CN" dirty="0"/>
                        <a:t>int</a:t>
                      </a:r>
                      <a:r>
                        <a:rPr lang="zh-CN" altLang="en-US" dirty="0"/>
                        <a:t>四个字节</a:t>
                      </a:r>
                      <a:endParaRPr lang="en-US" altLang="zh-CN" dirty="0"/>
                    </a:p>
                    <a:p>
                      <a:r>
                        <a:rPr lang="en-US" altLang="zh-CN" dirty="0" err="1"/>
                        <a:t>addi</a:t>
                      </a:r>
                      <a:r>
                        <a:rPr lang="en-US" altLang="zh-CN" dirty="0"/>
                        <a:t> $t9,$t9,0//</a:t>
                      </a:r>
                      <a:r>
                        <a:rPr lang="zh-CN" altLang="en-US" dirty="0"/>
                        <a:t>加上起始地址</a:t>
                      </a:r>
                      <a:endParaRPr lang="en-US" altLang="zh-CN" dirty="0"/>
                    </a:p>
                    <a:p>
                      <a:r>
                        <a:rPr lang="en-US" altLang="zh-CN" dirty="0" err="1"/>
                        <a:t>addi</a:t>
                      </a:r>
                      <a:r>
                        <a:rPr lang="en-US" altLang="zh-CN" dirty="0"/>
                        <a:t> $t9,$t9,4//</a:t>
                      </a:r>
                      <a:r>
                        <a:rPr lang="zh-CN" altLang="en-US" dirty="0"/>
                        <a:t>形参区相对</a:t>
                      </a:r>
                      <a:r>
                        <a:rPr lang="en-US" altLang="zh-CN" dirty="0"/>
                        <a:t>$</a:t>
                      </a:r>
                      <a:r>
                        <a:rPr lang="en-US" altLang="zh-CN" dirty="0" err="1"/>
                        <a:t>fp</a:t>
                      </a:r>
                      <a:r>
                        <a:rPr lang="zh-CN" altLang="en-US" dirty="0"/>
                        <a:t>的地址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add $t9,$t9,$fp//</a:t>
                      </a:r>
                      <a:r>
                        <a:rPr lang="zh-CN" altLang="en-US" dirty="0"/>
                        <a:t>堆栈地址</a:t>
                      </a:r>
                      <a:endParaRPr lang="en-US" altLang="zh-CN" dirty="0"/>
                    </a:p>
                    <a:p>
                      <a:r>
                        <a:rPr lang="en-US" altLang="zh-CN" dirty="0" err="1"/>
                        <a:t>sw</a:t>
                      </a:r>
                      <a:r>
                        <a:rPr lang="en-US" altLang="zh-CN" dirty="0"/>
                        <a:t> $t8,stack($t9)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1084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215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234"/>
    </mc:Choice>
    <mc:Fallback>
      <p:transition spd="slow" advTm="41234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 </a:t>
            </a:r>
            <a:r>
              <a:rPr lang="zh-CN" altLang="en-US" dirty="0"/>
              <a:t>关键技术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11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BD57D4-5FB9-4CEA-9C4A-3CBEF4DE5210}"/>
              </a:ext>
            </a:extLst>
          </p:cNvPr>
          <p:cNvSpPr txBox="1"/>
          <p:nvPr/>
        </p:nvSpPr>
        <p:spPr>
          <a:xfrm>
            <a:off x="658813" y="1310640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4.2 </a:t>
            </a:r>
            <a:r>
              <a:rPr lang="zh-CN" altLang="en-US" sz="2000" b="1" dirty="0"/>
              <a:t>函数调用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BF5B1C2-08AB-4CA5-BDEE-D67D311C6604}"/>
              </a:ext>
            </a:extLst>
          </p:cNvPr>
          <p:cNvSpPr txBox="1"/>
          <p:nvPr/>
        </p:nvSpPr>
        <p:spPr>
          <a:xfrm>
            <a:off x="658812" y="2572932"/>
            <a:ext cx="10874374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树状地址表实现局部变量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语义分析段安排好函数栈帧，函数内部变量的地址都以函数栈帧指针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$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fp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为基准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函数调用过程中先保护现场，再构造被调用函数的栈帧，再压入形参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函数返回后要恢复栈帧，恢复被保存变量。函数的返回值由寄存器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$v0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传递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4180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331"/>
    </mc:Choice>
    <mc:Fallback>
      <p:transition spd="slow" advTm="3333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BB960854-6EBD-47C0-8297-DEF5CFCC5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440" y="48492"/>
            <a:ext cx="7437118" cy="6761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 </a:t>
            </a:r>
            <a:r>
              <a:rPr lang="zh-CN" altLang="en-US" dirty="0"/>
              <a:t>测试结果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12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BD57D4-5FB9-4CEA-9C4A-3CBEF4DE5210}"/>
              </a:ext>
            </a:extLst>
          </p:cNvPr>
          <p:cNvSpPr txBox="1"/>
          <p:nvPr/>
        </p:nvSpPr>
        <p:spPr>
          <a:xfrm>
            <a:off x="658813" y="1310640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5.1 </a:t>
            </a:r>
            <a:r>
              <a:rPr lang="zh-CN" altLang="en-US" sz="2000" b="1" dirty="0"/>
              <a:t>基础测试</a:t>
            </a:r>
          </a:p>
        </p:txBody>
      </p:sp>
    </p:spTree>
    <p:extLst>
      <p:ext uri="{BB962C8B-B14F-4D97-AF65-F5344CB8AC3E}">
        <p14:creationId xmlns:p14="http://schemas.microsoft.com/office/powerpoint/2010/main" val="479468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10"/>
    </mc:Choice>
    <mc:Fallback>
      <p:transition spd="slow" advTm="331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 </a:t>
            </a:r>
            <a:r>
              <a:rPr lang="zh-CN" altLang="en-US" dirty="0"/>
              <a:t>测试结果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BD57D4-5FB9-4CEA-9C4A-3CBEF4DE5210}"/>
              </a:ext>
            </a:extLst>
          </p:cNvPr>
          <p:cNvSpPr txBox="1"/>
          <p:nvPr/>
        </p:nvSpPr>
        <p:spPr>
          <a:xfrm>
            <a:off x="658813" y="1310640"/>
            <a:ext cx="2704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5.2 </a:t>
            </a:r>
            <a:r>
              <a:rPr lang="zh-CN" altLang="en-US" sz="2000" b="1" dirty="0"/>
              <a:t>词法分析错误测试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B679FF4-D84B-4ED2-80E9-30394FF34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445827"/>
            <a:ext cx="12175332" cy="34121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2393359-131C-4678-AF88-A2C22752989C}"/>
              </a:ext>
            </a:extLst>
          </p:cNvPr>
          <p:cNvSpPr txBox="1"/>
          <p:nvPr/>
        </p:nvSpPr>
        <p:spPr>
          <a:xfrm>
            <a:off x="8895474" y="1310640"/>
            <a:ext cx="235283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2800" kern="0" dirty="0">
                <a:solidFill>
                  <a:srgbClr val="A626A4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sz="2800" kern="0" dirty="0">
                <a:solidFill>
                  <a:srgbClr val="4078F2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main</a:t>
            </a: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</a:t>
            </a:r>
            <a:endParaRPr lang="zh-CN" altLang="zh-CN" sz="2800" kern="100" dirty="0">
              <a:solidFill>
                <a:srgbClr val="5C5C5C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zh-CN" altLang="zh-CN" sz="2800" kern="100" dirty="0">
              <a:solidFill>
                <a:srgbClr val="5C5C5C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???</a:t>
            </a:r>
            <a:endParaRPr lang="zh-CN" altLang="zh-CN" sz="2800" kern="100" dirty="0">
              <a:solidFill>
                <a:srgbClr val="5C5C5C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sz="2800" kern="0" dirty="0">
                <a:solidFill>
                  <a:srgbClr val="A626A4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return</a:t>
            </a: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sz="2800" kern="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zh-CN" sz="2800" kern="100" dirty="0">
              <a:solidFill>
                <a:srgbClr val="5C5C5C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lang="zh-CN" altLang="zh-CN" sz="2800" kern="100" dirty="0">
              <a:solidFill>
                <a:srgbClr val="5C5C5C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7808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28"/>
    </mc:Choice>
    <mc:Fallback>
      <p:transition spd="slow" advTm="8028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DA465107-344D-4CF9-A514-11DC68785D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461"/>
          <a:stretch/>
        </p:blipFill>
        <p:spPr bwMode="auto">
          <a:xfrm>
            <a:off x="6350" y="2316480"/>
            <a:ext cx="12185650" cy="4541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 </a:t>
            </a:r>
            <a:r>
              <a:rPr lang="zh-CN" altLang="en-US" dirty="0"/>
              <a:t>测试结果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BD57D4-5FB9-4CEA-9C4A-3CBEF4DE5210}"/>
              </a:ext>
            </a:extLst>
          </p:cNvPr>
          <p:cNvSpPr txBox="1"/>
          <p:nvPr/>
        </p:nvSpPr>
        <p:spPr>
          <a:xfrm>
            <a:off x="658813" y="1310640"/>
            <a:ext cx="27045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5.3 </a:t>
            </a:r>
            <a:r>
              <a:rPr lang="zh-CN" altLang="en-US" sz="2000" b="1" dirty="0"/>
              <a:t>语法分析错误测试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393359-131C-4678-AF88-A2C22752989C}"/>
              </a:ext>
            </a:extLst>
          </p:cNvPr>
          <p:cNvSpPr txBox="1"/>
          <p:nvPr/>
        </p:nvSpPr>
        <p:spPr>
          <a:xfrm>
            <a:off x="8420336" y="1310640"/>
            <a:ext cx="330311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2800" kern="0" dirty="0">
                <a:solidFill>
                  <a:srgbClr val="A626A4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sz="2800" kern="0" dirty="0">
                <a:solidFill>
                  <a:srgbClr val="4078F2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main</a:t>
            </a: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</a:t>
            </a:r>
            <a:endParaRPr lang="zh-CN" altLang="zh-CN" sz="2800" kern="100" dirty="0">
              <a:solidFill>
                <a:srgbClr val="5C5C5C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zh-CN" altLang="zh-CN" sz="2800" kern="100" dirty="0">
              <a:solidFill>
                <a:srgbClr val="5C5C5C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sz="2800" kern="0" dirty="0">
                <a:solidFill>
                  <a:srgbClr val="A626A4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a;</a:t>
            </a:r>
            <a:endParaRPr lang="zh-CN" altLang="zh-CN" sz="2800" kern="100" dirty="0">
              <a:solidFill>
                <a:srgbClr val="5C5C5C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sz="2800" kern="0" dirty="0">
                <a:solidFill>
                  <a:srgbClr val="A626A4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b;</a:t>
            </a:r>
            <a:endParaRPr lang="zh-CN" altLang="zh-CN" sz="2800" kern="100" dirty="0">
              <a:solidFill>
                <a:srgbClr val="5C5C5C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a + b = </a:t>
            </a:r>
            <a:r>
              <a:rPr lang="en-US" altLang="zh-CN" sz="2800" kern="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zh-CN" sz="2800" kern="100" dirty="0">
              <a:solidFill>
                <a:srgbClr val="5C5C5C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sz="2800" kern="0" dirty="0">
                <a:solidFill>
                  <a:srgbClr val="A626A4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return</a:t>
            </a: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sz="2800" kern="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zh-CN" sz="2800" kern="100" dirty="0">
              <a:solidFill>
                <a:srgbClr val="5C5C5C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lang="zh-CN" altLang="zh-CN" sz="2800" kern="100" dirty="0">
              <a:solidFill>
                <a:srgbClr val="5C5C5C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88784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61"/>
    </mc:Choice>
    <mc:Fallback>
      <p:transition spd="slow" advTm="836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extLst>
              <a:ext uri="{FF2B5EF4-FFF2-40B4-BE49-F238E27FC236}">
                <a16:creationId xmlns:a16="http://schemas.microsoft.com/office/drawing/2014/main" id="{765E50E6-BD0E-445C-918E-383134DC44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26987"/>
            <a:ext cx="12220143" cy="4131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 </a:t>
            </a:r>
            <a:r>
              <a:rPr lang="zh-CN" altLang="en-US" dirty="0"/>
              <a:t>测试结果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BD57D4-5FB9-4CEA-9C4A-3CBEF4DE5210}"/>
              </a:ext>
            </a:extLst>
          </p:cNvPr>
          <p:cNvSpPr txBox="1"/>
          <p:nvPr/>
        </p:nvSpPr>
        <p:spPr>
          <a:xfrm>
            <a:off x="658813" y="1310640"/>
            <a:ext cx="21916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5.4 </a:t>
            </a:r>
            <a:r>
              <a:rPr lang="zh-CN" altLang="en-US" sz="2000" b="1" dirty="0"/>
              <a:t>语义分析测试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2393359-131C-4678-AF88-A2C22752989C}"/>
              </a:ext>
            </a:extLst>
          </p:cNvPr>
          <p:cNvSpPr txBox="1"/>
          <p:nvPr/>
        </p:nvSpPr>
        <p:spPr>
          <a:xfrm>
            <a:off x="8420336" y="1310640"/>
            <a:ext cx="330311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2800" kern="0" dirty="0">
                <a:solidFill>
                  <a:srgbClr val="A626A4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int</a:t>
            </a: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sz="2800" kern="0" dirty="0">
                <a:solidFill>
                  <a:srgbClr val="4078F2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main</a:t>
            </a: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()</a:t>
            </a:r>
            <a:endParaRPr lang="zh-CN" altLang="zh-CN" sz="2800" kern="100" dirty="0">
              <a:solidFill>
                <a:srgbClr val="5C5C5C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{</a:t>
            </a:r>
            <a:endParaRPr lang="zh-CN" altLang="zh-CN" sz="2800" kern="100" dirty="0">
              <a:solidFill>
                <a:srgbClr val="5C5C5C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a = </a:t>
            </a:r>
            <a:r>
              <a:rPr lang="en-US" altLang="zh-CN" sz="2800" kern="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10</a:t>
            </a: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zh-CN" sz="2800" kern="100" dirty="0">
              <a:solidFill>
                <a:srgbClr val="5C5C5C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sz="2800" kern="0" dirty="0">
                <a:solidFill>
                  <a:srgbClr val="A626A4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return</a:t>
            </a: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r>
              <a:rPr lang="en-US" altLang="zh-CN" sz="2800" kern="0" dirty="0">
                <a:solidFill>
                  <a:srgbClr val="986801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;</a:t>
            </a:r>
            <a:endParaRPr lang="zh-CN" altLang="zh-CN" sz="2800" kern="100" dirty="0">
              <a:solidFill>
                <a:srgbClr val="5C5C5C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lvl="0" indent="-342900" algn="l">
              <a:buFont typeface="+mj-lt"/>
              <a:buAutoNum type="arabicPeriod"/>
              <a:tabLst>
                <a:tab pos="457200" algn="l"/>
              </a:tabLst>
            </a:pPr>
            <a:r>
              <a:rPr lang="en-US" altLang="zh-CN" sz="2800" kern="0" dirty="0">
                <a:solidFill>
                  <a:srgbClr val="5C5C5C"/>
                </a:solidFill>
                <a:effectLst/>
                <a:latin typeface="Consolas" panose="020B0609020204030204" pitchFamily="49" charset="0"/>
                <a:ea typeface="宋体" panose="02010600030101010101" pitchFamily="2" charset="-122"/>
                <a:cs typeface="宋体" panose="02010600030101010101" pitchFamily="2" charset="-122"/>
              </a:rPr>
              <a:t>}</a:t>
            </a:r>
            <a:endParaRPr lang="zh-CN" altLang="zh-CN" sz="2800" kern="100" dirty="0">
              <a:solidFill>
                <a:srgbClr val="5C5C5C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6515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17"/>
    </mc:Choice>
    <mc:Fallback>
      <p:transition spd="slow" advTm="9317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andicam 2021-06-29 19-35-42-473">
            <a:hlinkClick r:id="" action="ppaction://media"/>
            <a:extLst>
              <a:ext uri="{FF2B5EF4-FFF2-40B4-BE49-F238E27FC236}">
                <a16:creationId xmlns:a16="http://schemas.microsoft.com/office/drawing/2014/main" id="{6AFDB1F7-7374-4375-8685-CA549D325ED6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 </a:t>
            </a:r>
            <a:r>
              <a:rPr lang="zh-CN" altLang="en-US" dirty="0"/>
              <a:t>录屏演示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16</a:t>
            </a:fld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4122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94"/>
    </mc:Choice>
    <mc:Fallback>
      <p:transition spd="slow" advTm="35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4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1793" objId="2"/>
        <p14:stopEvt time="3594" objId="2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99B434-AA5A-4F26-A3A4-7221783B5B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65119" y="2289894"/>
            <a:ext cx="5134992" cy="719861"/>
          </a:xfrm>
        </p:spPr>
        <p:txBody>
          <a:bodyPr/>
          <a:lstStyle/>
          <a:p>
            <a:r>
              <a:rPr lang="zh-CN" altLang="en-US" dirty="0"/>
              <a:t>恳请指正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8A9A4A5-0719-42C2-BAD8-C18A0485E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65119" y="3978669"/>
            <a:ext cx="2768863" cy="310527"/>
          </a:xfrm>
        </p:spPr>
        <p:txBody>
          <a:bodyPr/>
          <a:lstStyle/>
          <a:p>
            <a:r>
              <a:rPr lang="zh-CN" altLang="en-US" dirty="0"/>
              <a:t>汇报人：   孔令百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CE0126-DDCF-434C-8F1A-C6471E4C403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867079" y="4369292"/>
            <a:ext cx="2766903" cy="317669"/>
          </a:xfrm>
        </p:spPr>
        <p:txBody>
          <a:bodyPr/>
          <a:lstStyle/>
          <a:p>
            <a:r>
              <a:rPr lang="zh-CN" altLang="en-US" dirty="0"/>
              <a:t>同济大学计算机系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B62BD0B-FC66-4814-B588-1F2464C657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201" y="1856662"/>
            <a:ext cx="2807366" cy="280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5615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2"/>
    </mc:Choice>
    <mc:Fallback>
      <p:transition spd="slow" advTm="97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 </a:t>
            </a:r>
            <a:r>
              <a:rPr lang="zh-CN" altLang="en-US" dirty="0"/>
              <a:t>总体说明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46D51CF-78F1-415D-A7AC-7CFDAF1C79D2}"/>
              </a:ext>
            </a:extLst>
          </p:cNvPr>
          <p:cNvSpPr txBox="1"/>
          <p:nvPr/>
        </p:nvSpPr>
        <p:spPr>
          <a:xfrm>
            <a:off x="746499" y="2021274"/>
            <a:ext cx="10698999" cy="2815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程序实现了课程设计全部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1-7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点要求，实现了一个一遍完成的类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语言的编译器。能够将类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语言编译为可执行的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MIPS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汇编语言，并显示编译器的分析过程。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具有代码编辑器，显示行号，高亮关键字，自动补全，复制、粘贴、撤销、重做等编辑操作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具有文件操作，支持代码文件的新建、打开、保存、另存为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支持多维数组与函数调用、支持局部优化，生成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MIPS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目标代码，可直接在</a:t>
            </a:r>
            <a:r>
              <a:rPr lang="en-US" altLang="zh-CN" sz="2000" dirty="0">
                <a:latin typeface="等线" panose="02010600030101010101" pitchFamily="2" charset="-122"/>
                <a:ea typeface="等线" panose="02010600030101010101" pitchFamily="2" charset="-122"/>
              </a:rPr>
              <a:t>MARS</a:t>
            </a: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上运行</a:t>
            </a:r>
            <a:endParaRPr lang="en-US" altLang="zh-CN" sz="2000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等线" panose="02010600030101010101" pitchFamily="2" charset="-122"/>
                <a:ea typeface="等线" panose="02010600030101010101" pitchFamily="2" charset="-122"/>
              </a:rPr>
              <a:t>编译器功能健全，能够成功编译递归算法，动态规划算法等复杂程序</a:t>
            </a:r>
          </a:p>
        </p:txBody>
      </p:sp>
    </p:spTree>
    <p:extLst>
      <p:ext uri="{BB962C8B-B14F-4D97-AF65-F5344CB8AC3E}">
        <p14:creationId xmlns:p14="http://schemas.microsoft.com/office/powerpoint/2010/main" val="4142276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928"/>
    </mc:Choice>
    <mc:Fallback>
      <p:transition spd="slow" advTm="45928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 </a:t>
            </a:r>
            <a:r>
              <a:rPr lang="zh-CN" altLang="en-US" dirty="0"/>
              <a:t>总体设计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1B145D-9862-42AB-A3FD-1B1CF15CB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89025" y="105251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FEEAB8C8-10DC-40ED-ACE0-25F1D3DBAC7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1754592"/>
              </p:ext>
            </p:extLst>
          </p:nvPr>
        </p:nvGraphicFramePr>
        <p:xfrm>
          <a:off x="0" y="1782762"/>
          <a:ext cx="6117489" cy="40227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5003696" imgH="3289346" progId="Visio.Drawing.15">
                  <p:embed/>
                </p:oleObj>
              </mc:Choice>
              <mc:Fallback>
                <p:oleObj name="Visio" r:id="rId2" imgW="5003696" imgH="3289346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782762"/>
                        <a:ext cx="6117489" cy="402272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图片 8">
            <a:extLst>
              <a:ext uri="{FF2B5EF4-FFF2-40B4-BE49-F238E27FC236}">
                <a16:creationId xmlns:a16="http://schemas.microsoft.com/office/drawing/2014/main" id="{D9894272-5683-44DB-A46B-9A4853F8C1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702" y="0"/>
            <a:ext cx="5503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708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4"/>
    </mc:Choice>
    <mc:Fallback>
      <p:transition spd="slow" advTm="329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详细设计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BD57D4-5FB9-4CEA-9C4A-3CBEF4DE5210}"/>
              </a:ext>
            </a:extLst>
          </p:cNvPr>
          <p:cNvSpPr txBox="1"/>
          <p:nvPr/>
        </p:nvSpPr>
        <p:spPr>
          <a:xfrm>
            <a:off x="658813" y="1310640"/>
            <a:ext cx="1935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3.1 </a:t>
            </a:r>
            <a:r>
              <a:rPr lang="zh-CN" altLang="en-US" sz="2000" b="1" dirty="0"/>
              <a:t>词法分析器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BF5B1C2-08AB-4CA5-BDEE-D67D311C6604}"/>
              </a:ext>
            </a:extLst>
          </p:cNvPr>
          <p:cNvSpPr txBox="1"/>
          <p:nvPr/>
        </p:nvSpPr>
        <p:spPr>
          <a:xfrm>
            <a:off x="658812" y="1968876"/>
            <a:ext cx="4192416" cy="2543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词法分析器使用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while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和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switch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结构实现了一个状态机。首先把整个类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语言代码以字符串的形式存入字符串缓冲区中，然后词法分析器等待语法分析器调用，每一次调用都分析若干个字符并返回分析出的下一个单词符号串。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3D607DB2-EDAA-42DF-9154-265FF9075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3442770"/>
              </p:ext>
            </p:extLst>
          </p:nvPr>
        </p:nvGraphicFramePr>
        <p:xfrm>
          <a:off x="5631388" y="186310"/>
          <a:ext cx="5901798" cy="62388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8775752" imgH="9296539" progId="Visio.Drawing.15">
                  <p:embed/>
                </p:oleObj>
              </mc:Choice>
              <mc:Fallback>
                <p:oleObj name="Visio" r:id="rId2" imgW="8775752" imgH="929653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1388" y="186310"/>
                        <a:ext cx="5901798" cy="62388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03169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70"/>
    </mc:Choice>
    <mc:Fallback>
      <p:transition spd="slow" advTm="2047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详细设计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BD57D4-5FB9-4CEA-9C4A-3CBEF4DE5210}"/>
              </a:ext>
            </a:extLst>
          </p:cNvPr>
          <p:cNvSpPr txBox="1"/>
          <p:nvPr/>
        </p:nvSpPr>
        <p:spPr>
          <a:xfrm>
            <a:off x="658813" y="1310640"/>
            <a:ext cx="1935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3.2 </a:t>
            </a:r>
            <a:r>
              <a:rPr lang="zh-CN" altLang="en-US" sz="2000" b="1" dirty="0"/>
              <a:t>语法分析器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BF5B1C2-08AB-4CA5-BDEE-D67D311C6604}"/>
              </a:ext>
            </a:extLst>
          </p:cNvPr>
          <p:cNvSpPr txBox="1"/>
          <p:nvPr/>
        </p:nvSpPr>
        <p:spPr>
          <a:xfrm>
            <a:off x="658812" y="1968876"/>
            <a:ext cx="4157028" cy="4620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语法分析器沿用上个学期的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LR(1)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文法。主要修改了对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ε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符号的处理：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上个学期直接修改类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语言文法，使其不含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ε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这个学期在语义分析中必须要用到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ε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产生式以辅助运行空间组织与变量管理以及布尔表达式。为此修改语法分析器，使其忽略文法中的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ε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符号，当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LR(1)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分析失败时，尝试向输入串中加入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ε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进行规约，如果规约成功，代表使用了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ε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产生式，否则判定发生错误。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aphicFrame>
        <p:nvGraphicFramePr>
          <p:cNvPr id="7" name="对象 6">
            <a:extLst>
              <a:ext uri="{FF2B5EF4-FFF2-40B4-BE49-F238E27FC236}">
                <a16:creationId xmlns:a16="http://schemas.microsoft.com/office/drawing/2014/main" id="{AC71EFEE-3877-4204-8E80-6B4DB47D613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9569696"/>
              </p:ext>
            </p:extLst>
          </p:nvPr>
        </p:nvGraphicFramePr>
        <p:xfrm>
          <a:off x="7365559" y="123251"/>
          <a:ext cx="4167627" cy="66114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Visio" r:id="rId2" imgW="6032552" imgH="9569196" progId="Visio.Drawing.15">
                  <p:embed/>
                </p:oleObj>
              </mc:Choice>
              <mc:Fallback>
                <p:oleObj name="Visio" r:id="rId2" imgW="6032552" imgH="956919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65559" y="123251"/>
                        <a:ext cx="4167627" cy="661149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0409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63"/>
    </mc:Choice>
    <mc:Fallback>
      <p:transition spd="slow" advTm="42963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详细设计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BD57D4-5FB9-4CEA-9C4A-3CBEF4DE5210}"/>
              </a:ext>
            </a:extLst>
          </p:cNvPr>
          <p:cNvSpPr txBox="1"/>
          <p:nvPr/>
        </p:nvSpPr>
        <p:spPr>
          <a:xfrm>
            <a:off x="658813" y="1310640"/>
            <a:ext cx="19351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3.3 </a:t>
            </a:r>
            <a:r>
              <a:rPr lang="zh-CN" altLang="en-US" sz="2000" b="1" dirty="0"/>
              <a:t>语义分析器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BF5B1C2-08AB-4CA5-BDEE-D67D311C6604}"/>
              </a:ext>
            </a:extLst>
          </p:cNvPr>
          <p:cNvSpPr txBox="1"/>
          <p:nvPr/>
        </p:nvSpPr>
        <p:spPr>
          <a:xfrm>
            <a:off x="658812" y="1972746"/>
            <a:ext cx="4157028" cy="25431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语义分析器采用语法制导的翻译方式，作为一个子程序被语法分析器调用。每当规约动作发生时，语法分析器就调用语义的分析器中对应的产生式子程序，依附于规约树，完成程序运行空间管理、和中间代码生成的工作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2F0A49-709F-472A-BEAB-4D5EA7FD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7272" y="1150145"/>
            <a:ext cx="267462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310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85"/>
    </mc:Choice>
    <mc:Fallback>
      <p:transition spd="slow" advTm="45085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详细设计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BD57D4-5FB9-4CEA-9C4A-3CBEF4DE5210}"/>
              </a:ext>
            </a:extLst>
          </p:cNvPr>
          <p:cNvSpPr txBox="1"/>
          <p:nvPr/>
        </p:nvSpPr>
        <p:spPr>
          <a:xfrm>
            <a:off x="658813" y="1310640"/>
            <a:ext cx="14221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3.4 </a:t>
            </a:r>
            <a:r>
              <a:rPr lang="zh-CN" altLang="en-US" sz="2000" b="1" dirty="0"/>
              <a:t>优化器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BF5B1C2-08AB-4CA5-BDEE-D67D311C6604}"/>
              </a:ext>
            </a:extLst>
          </p:cNvPr>
          <p:cNvSpPr txBox="1"/>
          <p:nvPr/>
        </p:nvSpPr>
        <p:spPr>
          <a:xfrm>
            <a:off x="658812" y="1968876"/>
            <a:ext cx="4248468" cy="378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划分基本块，使用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DAG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图进行局部优化。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检查基本块内的哪些变量在其他基本块中还会用到，如果不会用到就删除生成该变量的中间代码。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indent="457200">
              <a:lnSpc>
                <a:spcPct val="150000"/>
              </a:lnSpc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*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基本块划分算法和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DAG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图构建算法与课内所学相一致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优化完成的中间代码长度缩减为原始代码长度的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70%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左右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22AC843-947E-4F3F-8F10-B6830C4AE9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7672"/>
          <a:stretch/>
        </p:blipFill>
        <p:spPr>
          <a:xfrm>
            <a:off x="7236964" y="1310241"/>
            <a:ext cx="2747269" cy="248617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BA81D09-A857-449C-AFDB-96C75A8BBB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722" y="3863689"/>
            <a:ext cx="2922587" cy="232308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A0CD3AC6-08EE-4EE4-8A6F-3BED3E07DBC3}"/>
              </a:ext>
            </a:extLst>
          </p:cNvPr>
          <p:cNvSpPr/>
          <p:nvPr/>
        </p:nvSpPr>
        <p:spPr>
          <a:xfrm>
            <a:off x="7252204" y="4589293"/>
            <a:ext cx="1891796" cy="304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A2B3EEF0-1E7F-4169-880C-74B190522FB8}"/>
              </a:ext>
            </a:extLst>
          </p:cNvPr>
          <p:cNvSpPr/>
          <p:nvPr/>
        </p:nvSpPr>
        <p:spPr>
          <a:xfrm>
            <a:off x="7284722" y="2153301"/>
            <a:ext cx="1891796" cy="3048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8643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13"/>
    </mc:Choice>
    <mc:Fallback>
      <p:transition spd="slow" advTm="30113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 </a:t>
            </a:r>
            <a:r>
              <a:rPr lang="zh-CN" altLang="en-US" dirty="0"/>
              <a:t>详细设计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BD57D4-5FB9-4CEA-9C4A-3CBEF4DE5210}"/>
              </a:ext>
            </a:extLst>
          </p:cNvPr>
          <p:cNvSpPr txBox="1"/>
          <p:nvPr/>
        </p:nvSpPr>
        <p:spPr>
          <a:xfrm>
            <a:off x="658813" y="1310640"/>
            <a:ext cx="2436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3.5 </a:t>
            </a:r>
            <a:r>
              <a:rPr lang="zh-CN" altLang="en-US" sz="2000" b="1" dirty="0"/>
              <a:t>目标代码生成器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BF5B1C2-08AB-4CA5-BDEE-D67D311C6604}"/>
              </a:ext>
            </a:extLst>
          </p:cNvPr>
          <p:cNvSpPr txBox="1"/>
          <p:nvPr/>
        </p:nvSpPr>
        <p:spPr>
          <a:xfrm>
            <a:off x="658812" y="1968876"/>
            <a:ext cx="7951786" cy="420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生成待用活跃信息表。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生成汇编语言头部定义文件，具体包括对数据段，堆栈段，临时变量段的定义，定义异常，设置栈帧指针，跳转至主函数。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然后以基本块为单位生成目标代码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对于每一个基本块中的每一条中间代码，执行以下操作：</a:t>
            </a:r>
          </a:p>
          <a:p>
            <a:pPr indent="457200">
              <a:lnSpc>
                <a:spcPct val="150000"/>
              </a:lnSpc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a)	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将源操作数的值载入寄存器，或者是直接获取装有源操作数的寄存器</a:t>
            </a:r>
          </a:p>
          <a:p>
            <a:pPr indent="457200">
              <a:lnSpc>
                <a:spcPct val="150000"/>
              </a:lnSpc>
            </a:pP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b)	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针对每一种操作符，生成对应的中间代码，目的操作数的寄存器通过调用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getREG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函数获得，完成一条语句的生成后调用</a:t>
            </a:r>
            <a:r>
              <a:rPr lang="en-US" altLang="zh-CN" dirty="0" err="1">
                <a:latin typeface="等线" panose="02010600030101010101" pitchFamily="2" charset="-122"/>
                <a:ea typeface="等线" panose="02010600030101010101" pitchFamily="2" charset="-122"/>
              </a:rPr>
              <a:t>freshRA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函数更新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RVALUE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表和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AVALUE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表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73247DC-BD4C-40AE-B02C-898290C4E40D}"/>
              </a:ext>
            </a:extLst>
          </p:cNvPr>
          <p:cNvSpPr/>
          <p:nvPr/>
        </p:nvSpPr>
        <p:spPr>
          <a:xfrm>
            <a:off x="8610599" y="365126"/>
            <a:ext cx="2922588" cy="6246371"/>
          </a:xfrm>
          <a:prstGeom prst="rect">
            <a:avLst/>
          </a:prstGeom>
          <a:solidFill>
            <a:srgbClr val="F0F3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fr-FR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Fmain:</a:t>
            </a:r>
          </a:p>
          <a:p>
            <a:r>
              <a:rPr lang="fr-FR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 $sp,$sp,40</a:t>
            </a:r>
          </a:p>
          <a:p>
            <a:r>
              <a:rPr lang="fr-FR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 $t8,$zero,3</a:t>
            </a:r>
          </a:p>
          <a:p>
            <a:r>
              <a:rPr lang="fr-FR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$t0,$zero,$t8</a:t>
            </a:r>
          </a:p>
          <a:p>
            <a:r>
              <a:rPr lang="fr-FR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 $t8,$zero,3</a:t>
            </a:r>
          </a:p>
          <a:p>
            <a:r>
              <a:rPr lang="fr-FR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 $t9,$zero,0</a:t>
            </a:r>
          </a:p>
          <a:p>
            <a:r>
              <a:rPr lang="fr-FR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sll $t9,$t9,2</a:t>
            </a:r>
          </a:p>
          <a:p>
            <a:r>
              <a:rPr lang="fr-FR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 $t9,$t9,0</a:t>
            </a:r>
          </a:p>
          <a:p>
            <a:r>
              <a:rPr lang="fr-FR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 $t9,$t9,4</a:t>
            </a:r>
          </a:p>
          <a:p>
            <a:r>
              <a:rPr lang="fr-FR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$t9,$t9,$fp</a:t>
            </a:r>
          </a:p>
          <a:p>
            <a:r>
              <a:rPr lang="fr-FR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sw $t8,stack($t9)</a:t>
            </a:r>
          </a:p>
          <a:p>
            <a:r>
              <a:rPr lang="fr-FR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 $sp,$sp,48</a:t>
            </a:r>
          </a:p>
          <a:p>
            <a:r>
              <a:rPr lang="fr-FR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 $t9,$zero,0</a:t>
            </a:r>
          </a:p>
          <a:p>
            <a:r>
              <a:rPr lang="fr-FR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sll $t9,$t9,2</a:t>
            </a:r>
          </a:p>
          <a:p>
            <a:r>
              <a:rPr lang="fr-FR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 $t9,$t9,0</a:t>
            </a:r>
          </a:p>
          <a:p>
            <a:r>
              <a:rPr lang="fr-FR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 $t9,$t9,4</a:t>
            </a:r>
          </a:p>
          <a:p>
            <a:r>
              <a:rPr lang="fr-FR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 $t9,$t9,$fp</a:t>
            </a:r>
          </a:p>
          <a:p>
            <a:r>
              <a:rPr lang="fr-FR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lw $t1,stack($t9)</a:t>
            </a:r>
          </a:p>
          <a:p>
            <a:r>
              <a:rPr lang="fr-FR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 $sp,$sp,8</a:t>
            </a:r>
          </a:p>
          <a:p>
            <a:r>
              <a:rPr lang="fr-FR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addi $t2,$t1,1</a:t>
            </a:r>
          </a:p>
          <a:p>
            <a:r>
              <a:rPr lang="fr-FR" altLang="zh-CN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2177219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82"/>
    </mc:Choice>
    <mc:Fallback>
      <p:transition spd="slow" advTm="32982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BDEA2D1-84C8-4D9E-A550-42DD37405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4 </a:t>
            </a:r>
            <a:r>
              <a:rPr lang="zh-CN" altLang="en-US" dirty="0"/>
              <a:t>关键技术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E5138D-9764-45DE-A0DC-BE14A9703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61D2E-5690-4C9D-A84F-76BBD1AD9F3C}" type="slidenum">
              <a:rPr lang="zh-CN" altLang="en-US" smtClean="0"/>
              <a:t>9</a:t>
            </a:fld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1BD57D4-5FB9-4CEA-9C4A-3CBEF4DE5210}"/>
              </a:ext>
            </a:extLst>
          </p:cNvPr>
          <p:cNvSpPr txBox="1"/>
          <p:nvPr/>
        </p:nvSpPr>
        <p:spPr>
          <a:xfrm>
            <a:off x="658813" y="1310640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4.1 </a:t>
            </a:r>
            <a:r>
              <a:rPr lang="zh-CN" altLang="en-US" sz="2000" b="1" dirty="0"/>
              <a:t>多维数组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5BF5B1C2-08AB-4CA5-BDEE-D67D311C6604}"/>
              </a:ext>
            </a:extLst>
          </p:cNvPr>
          <p:cNvSpPr txBox="1"/>
          <p:nvPr/>
        </p:nvSpPr>
        <p:spPr>
          <a:xfrm>
            <a:off x="658812" y="1968876"/>
            <a:ext cx="10874374" cy="2958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数组按行存储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将数组元素的读写与普通变量的读写相一致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中间代码的数组变量记录了数组的起始地址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数组定义时栈帧寄存器要给数组开辟对应的空间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数组使用时，先计算数组元素的偏移量，然后偏移量与数组首地址相加，取相加结果作为要使用的内存单元地址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以上工作主要由语义分析程序完成</a:t>
            </a:r>
          </a:p>
        </p:txBody>
      </p:sp>
    </p:spTree>
    <p:extLst>
      <p:ext uri="{BB962C8B-B14F-4D97-AF65-F5344CB8AC3E}">
        <p14:creationId xmlns:p14="http://schemas.microsoft.com/office/powerpoint/2010/main" val="2691007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875"/>
    </mc:Choice>
    <mc:Fallback>
      <p:transition spd="slow" advTm="33875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1144</Words>
  <Application>Microsoft Office PowerPoint</Application>
  <PresentationFormat>宽屏</PresentationFormat>
  <Paragraphs>137</Paragraphs>
  <Slides>17</Slides>
  <Notes>0</Notes>
  <HiddenSlides>0</HiddenSlides>
  <MMClips>1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等线</vt:lpstr>
      <vt:lpstr>微软雅黑</vt:lpstr>
      <vt:lpstr>Arial</vt:lpstr>
      <vt:lpstr>Calibri</vt:lpstr>
      <vt:lpstr>Century Gothic</vt:lpstr>
      <vt:lpstr>Consolas</vt:lpstr>
      <vt:lpstr>Courier New</vt:lpstr>
      <vt:lpstr>Segoe UI</vt:lpstr>
      <vt:lpstr>Segoe UI Light</vt:lpstr>
      <vt:lpstr>Times New Roman</vt:lpstr>
      <vt:lpstr>Office 主题​​</vt:lpstr>
      <vt:lpstr>1_OfficePLUS</vt:lpstr>
      <vt:lpstr>Visio</vt:lpstr>
      <vt:lpstr>编译原理课程设计 《类C语言编译器》</vt:lpstr>
      <vt:lpstr>1 总体说明</vt:lpstr>
      <vt:lpstr>2 总体设计</vt:lpstr>
      <vt:lpstr>3 详细设计 </vt:lpstr>
      <vt:lpstr>3 详细设计 </vt:lpstr>
      <vt:lpstr>3 详细设计 </vt:lpstr>
      <vt:lpstr>3 详细设计 </vt:lpstr>
      <vt:lpstr>3 详细设计 </vt:lpstr>
      <vt:lpstr>4 关键技术</vt:lpstr>
      <vt:lpstr>4 关键技术</vt:lpstr>
      <vt:lpstr>4 关键技术</vt:lpstr>
      <vt:lpstr>5 测试结果</vt:lpstr>
      <vt:lpstr>5 测试结果</vt:lpstr>
      <vt:lpstr>5 测试结果</vt:lpstr>
      <vt:lpstr>5 测试结果</vt:lpstr>
      <vt:lpstr>6 录屏演示</vt:lpstr>
      <vt:lpstr>恳请指正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雪岩 范</dc:creator>
  <cp:lastModifiedBy>孔 令百</cp:lastModifiedBy>
  <cp:revision>89</cp:revision>
  <dcterms:created xsi:type="dcterms:W3CDTF">2019-03-26T02:21:08Z</dcterms:created>
  <dcterms:modified xsi:type="dcterms:W3CDTF">2021-07-01T14:38:46Z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2019-04-12T09:37:33.8571494Z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bd7ba940-c1a6-44c1-b423-0d7a7944388f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